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61" r:id="rId3"/>
    <p:sldId id="257" r:id="rId4"/>
    <p:sldId id="260" r:id="rId5"/>
    <p:sldId id="264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0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7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F6EE328-6AFF-436B-881F-213D56084544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6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6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5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7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9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7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C5EFB91-0324-450E-B17F-36DC0ECCE413}" type="datetimeFigureOut">
              <a:rPr lang="en-US" smtClean="0"/>
              <a:t>4/18/2023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5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4/18/2023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8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ask@daymetcu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7325-0E0A-4CAF-B4FA-B1A0CEEFFF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2022</a:t>
            </a:r>
            <a:br>
              <a:rPr lang="en-US" dirty="0"/>
            </a:br>
            <a:r>
              <a:rPr lang="en-US" dirty="0"/>
              <a:t>Year in Review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88102F-7B33-4C5B-A0ED-ED4100E9A1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7DC830-C093-4C61-A9E3-290206CB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641" y="800348"/>
            <a:ext cx="1420491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89C3A-9410-4983-9AC9-BE9D72F4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Board of Directors</a:t>
            </a:r>
          </a:p>
        </p:txBody>
      </p:sp>
      <p:pic>
        <p:nvPicPr>
          <p:cNvPr id="1038" name="Picture 14" descr="Don Kiley">
            <a:extLst>
              <a:ext uri="{FF2B5EF4-FFF2-40B4-BE49-F238E27FC236}">
                <a16:creationId xmlns:a16="http://schemas.microsoft.com/office/drawing/2014/main" id="{78310E5B-4637-4206-BAD0-B8C178D89B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27" y="1853757"/>
            <a:ext cx="1182396" cy="118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D1FFF1-EB39-4FCD-AC47-BE36B0E4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96" y="1853757"/>
            <a:ext cx="1182396" cy="1182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83C07-44A8-4EC2-8C66-B0C0767F3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681" y="1853756"/>
            <a:ext cx="1182395" cy="1182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8A3369-B004-487E-B310-002CA05BA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165" y="1853756"/>
            <a:ext cx="1182397" cy="1182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A7DA38-220E-4ED4-B604-79AA13DADCDB}"/>
              </a:ext>
            </a:extLst>
          </p:cNvPr>
          <p:cNvSpPr txBox="1"/>
          <p:nvPr/>
        </p:nvSpPr>
        <p:spPr>
          <a:xfrm>
            <a:off x="2267609" y="3152957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 Kiley </a:t>
            </a:r>
            <a:r>
              <a:rPr lang="en-US" i="1" dirty="0"/>
              <a:t>Chairman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1D25A0-EEE3-496B-B417-623E4EAAD543}"/>
              </a:ext>
            </a:extLst>
          </p:cNvPr>
          <p:cNvSpPr txBox="1"/>
          <p:nvPr/>
        </p:nvSpPr>
        <p:spPr>
          <a:xfrm>
            <a:off x="4001548" y="3154355"/>
            <a:ext cx="1635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Mike Rogers</a:t>
            </a:r>
            <a:br>
              <a:rPr lang="en-US" dirty="0"/>
            </a:br>
            <a:r>
              <a:rPr lang="en-US" i="1" dirty="0"/>
              <a:t>Vice Chairman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945416-4FAA-48CC-B009-957A2EAA3FB8}"/>
              </a:ext>
            </a:extLst>
          </p:cNvPr>
          <p:cNvSpPr txBox="1"/>
          <p:nvPr/>
        </p:nvSpPr>
        <p:spPr>
          <a:xfrm>
            <a:off x="5758830" y="3147364"/>
            <a:ext cx="1866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Allen Norris</a:t>
            </a:r>
            <a:br>
              <a:rPr lang="en-US" dirty="0"/>
            </a:br>
            <a:r>
              <a:rPr lang="en-US" i="1" dirty="0"/>
              <a:t>Recording</a:t>
            </a:r>
          </a:p>
          <a:p>
            <a:pPr algn="ctr"/>
            <a:r>
              <a:rPr lang="en-US" i="1" dirty="0"/>
              <a:t>Secretary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906B2C-5F78-4435-A9CA-2FDF047E1790}"/>
              </a:ext>
            </a:extLst>
          </p:cNvPr>
          <p:cNvSpPr txBox="1"/>
          <p:nvPr/>
        </p:nvSpPr>
        <p:spPr>
          <a:xfrm>
            <a:off x="7579241" y="3141612"/>
            <a:ext cx="1866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Amelia Law</a:t>
            </a:r>
            <a:br>
              <a:rPr lang="en-US" dirty="0"/>
            </a:br>
            <a:r>
              <a:rPr lang="en-US" i="1" dirty="0"/>
              <a:t>Financial Secretary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EB6997-1E8F-4391-AD96-1BA0E7492CEF}"/>
              </a:ext>
            </a:extLst>
          </p:cNvPr>
          <p:cNvSpPr txBox="1"/>
          <p:nvPr/>
        </p:nvSpPr>
        <p:spPr>
          <a:xfrm>
            <a:off x="6739826" y="5462081"/>
            <a:ext cx="1723556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Jessica Osborne</a:t>
            </a:r>
            <a:br>
              <a:rPr lang="en-US" dirty="0"/>
            </a:br>
            <a:r>
              <a:rPr lang="en-US" i="1" dirty="0"/>
              <a:t>Director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5B4224-B2B7-4BAA-A8EA-A4F16DE7FE92}"/>
              </a:ext>
            </a:extLst>
          </p:cNvPr>
          <p:cNvSpPr txBox="1"/>
          <p:nvPr/>
        </p:nvSpPr>
        <p:spPr>
          <a:xfrm>
            <a:off x="5020367" y="5483213"/>
            <a:ext cx="1416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Tyrone McGuffey</a:t>
            </a:r>
            <a:br>
              <a:rPr lang="en-US" dirty="0"/>
            </a:br>
            <a:r>
              <a:rPr lang="en-US" i="1" dirty="0"/>
              <a:t>Director</a:t>
            </a:r>
          </a:p>
        </p:txBody>
      </p:sp>
      <p:pic>
        <p:nvPicPr>
          <p:cNvPr id="4" name="Picture 3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A89D0370-83E5-4A59-BE42-11409442F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970" y="4172827"/>
            <a:ext cx="1182395" cy="1182395"/>
          </a:xfrm>
          <a:prstGeom prst="rect">
            <a:avLst/>
          </a:prstGeom>
        </p:spPr>
      </p:pic>
      <p:pic>
        <p:nvPicPr>
          <p:cNvPr id="11" name="Picture 10" descr="A picture containing person, wall, clothing&#10;&#10;Description automatically generated">
            <a:extLst>
              <a:ext uri="{FF2B5EF4-FFF2-40B4-BE49-F238E27FC236}">
                <a16:creationId xmlns:a16="http://schemas.microsoft.com/office/drawing/2014/main" id="{B29AF972-C83A-4B06-ACB9-DB2F30704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5779" y="4172827"/>
            <a:ext cx="1185893" cy="11858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0D127A-DA0E-4889-A39D-F0DCAB996AD8}"/>
              </a:ext>
            </a:extLst>
          </p:cNvPr>
          <p:cNvSpPr txBox="1"/>
          <p:nvPr/>
        </p:nvSpPr>
        <p:spPr>
          <a:xfrm>
            <a:off x="3117176" y="5463479"/>
            <a:ext cx="172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Mary Ann</a:t>
            </a:r>
          </a:p>
          <a:p>
            <a:pPr algn="ctr"/>
            <a:r>
              <a:rPr lang="en-US" dirty="0"/>
              <a:t>Kabel</a:t>
            </a:r>
            <a:br>
              <a:rPr lang="en-US" dirty="0"/>
            </a:br>
            <a:r>
              <a:rPr lang="en-US" i="1" dirty="0"/>
              <a:t>Director</a:t>
            </a:r>
          </a:p>
        </p:txBody>
      </p:sp>
      <p:pic>
        <p:nvPicPr>
          <p:cNvPr id="5" name="Picture 4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59035509-C50F-462A-AD47-28BFF86849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3112" y="4172827"/>
            <a:ext cx="1182395" cy="11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BD16-5293-4539-AA4E-DA641C69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en-US" sz="5100" dirty="0"/>
              <a:t>2022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D739-9133-4F47-8201-159C1E5F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000" y="1961465"/>
            <a:ext cx="5132665" cy="4240880"/>
          </a:xfrm>
        </p:spPr>
        <p:txBody>
          <a:bodyPr anchor="ctr">
            <a:normAutofit/>
          </a:bodyPr>
          <a:lstStyle/>
          <a:p>
            <a:r>
              <a:rPr lang="en-US" dirty="0"/>
              <a:t>Shares grew over $14 million</a:t>
            </a:r>
          </a:p>
          <a:p>
            <a:r>
              <a:rPr lang="en-US" dirty="0"/>
              <a:t>Loans increased $17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million</a:t>
            </a:r>
          </a:p>
          <a:p>
            <a:r>
              <a:rPr lang="en-US" dirty="0"/>
              <a:t>Enhanced our Trail Blazer checking account</a:t>
            </a:r>
          </a:p>
          <a:p>
            <a:r>
              <a:rPr lang="en-US" dirty="0"/>
              <a:t>Implemented Pay Anyone and </a:t>
            </a:r>
            <a:r>
              <a:rPr lang="en-US" dirty="0" err="1"/>
              <a:t>iCash</a:t>
            </a:r>
            <a:r>
              <a:rPr lang="en-US" dirty="0"/>
              <a:t> Loan</a:t>
            </a:r>
          </a:p>
          <a:p>
            <a:r>
              <a:rPr lang="en-US" dirty="0"/>
              <a:t>Added rate bump feature to share certificates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4D3C1-0E79-44B7-B887-91AA5B99D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233" y="1094651"/>
            <a:ext cx="1420491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7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D295-04F1-4B78-AB79-F6812D89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 of Financial </a:t>
            </a:r>
            <a:br>
              <a:rPr lang="en-US" dirty="0"/>
            </a:br>
            <a:r>
              <a:rPr lang="en-US" dirty="0"/>
              <a:t>Condition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2199CA-8203-49B5-B64F-A710FC7A0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708206"/>
              </p:ext>
            </p:extLst>
          </p:nvPr>
        </p:nvGraphicFramePr>
        <p:xfrm>
          <a:off x="1069975" y="2120900"/>
          <a:ext cx="10058397" cy="295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983">
                  <a:extLst>
                    <a:ext uri="{9D8B030D-6E8A-4147-A177-3AD203B41FA5}">
                      <a16:colId xmlns:a16="http://schemas.microsoft.com/office/drawing/2014/main" val="3160340343"/>
                    </a:ext>
                  </a:extLst>
                </a:gridCol>
                <a:gridCol w="2860646">
                  <a:extLst>
                    <a:ext uri="{9D8B030D-6E8A-4147-A177-3AD203B41FA5}">
                      <a16:colId xmlns:a16="http://schemas.microsoft.com/office/drawing/2014/main" val="3400342435"/>
                    </a:ext>
                  </a:extLst>
                </a:gridCol>
                <a:gridCol w="2596768">
                  <a:extLst>
                    <a:ext uri="{9D8B030D-6E8A-4147-A177-3AD203B41FA5}">
                      <a16:colId xmlns:a16="http://schemas.microsoft.com/office/drawing/2014/main" val="673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14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Cash &amp; Cash Equivalents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$10,298,634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$12,477,480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67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$13,507,187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$13,877,857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94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Loans to Members &amp; Loan Participations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$91,881,205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$73,739,390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74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Property &amp;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$1,273,991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$1,334,916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659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$4,557,745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5,229,663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01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$121,518,762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$106,659,306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93797"/>
                  </a:ext>
                </a:extLst>
              </a:tr>
            </a:tbl>
          </a:graphicData>
        </a:graphic>
      </p:graphicFrame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EB1FDBD-7A19-490B-9192-F64C4625D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786" y="1085270"/>
            <a:ext cx="1419366" cy="4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6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D295-04F1-4B78-AB79-F6812D89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 of Financial </a:t>
            </a:r>
            <a:br>
              <a:rPr lang="en-US" dirty="0"/>
            </a:br>
            <a:r>
              <a:rPr lang="en-US" dirty="0"/>
              <a:t>Condition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2199CA-8203-49B5-B64F-A710FC7A0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443801"/>
              </p:ext>
            </p:extLst>
          </p:nvPr>
        </p:nvGraphicFramePr>
        <p:xfrm>
          <a:off x="1069975" y="2120900"/>
          <a:ext cx="10058397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983">
                  <a:extLst>
                    <a:ext uri="{9D8B030D-6E8A-4147-A177-3AD203B41FA5}">
                      <a16:colId xmlns:a16="http://schemas.microsoft.com/office/drawing/2014/main" val="3160340343"/>
                    </a:ext>
                  </a:extLst>
                </a:gridCol>
                <a:gridCol w="2860646">
                  <a:extLst>
                    <a:ext uri="{9D8B030D-6E8A-4147-A177-3AD203B41FA5}">
                      <a16:colId xmlns:a16="http://schemas.microsoft.com/office/drawing/2014/main" val="3400342435"/>
                    </a:ext>
                  </a:extLst>
                </a:gridCol>
                <a:gridCol w="2596768">
                  <a:extLst>
                    <a:ext uri="{9D8B030D-6E8A-4147-A177-3AD203B41FA5}">
                      <a16:colId xmlns:a16="http://schemas.microsoft.com/office/drawing/2014/main" val="673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LIABILITIES &amp; MEMBERS’ 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14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Members’ Share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$111,086,236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$96,861,539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67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Notes Payable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$1,000,940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94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Accrued Expenses &amp; Other Liabilities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$854,034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$770,040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74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Members’ 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$8,577,552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$9,027,727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659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Liabilities &amp; Members’ 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$121,518,762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$106,659,306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93797"/>
                  </a:ext>
                </a:extLst>
              </a:tr>
            </a:tbl>
          </a:graphicData>
        </a:graphic>
      </p:graphicFrame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EB1FDBD-7A19-490B-9192-F64C4625D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786" y="1085270"/>
            <a:ext cx="1419366" cy="40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2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D295-04F1-4B78-AB79-F6812D89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Statements of Income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2199CA-8203-49B5-B64F-A710FC7A0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466632"/>
              </p:ext>
            </p:extLst>
          </p:nvPr>
        </p:nvGraphicFramePr>
        <p:xfrm>
          <a:off x="1069975" y="2120900"/>
          <a:ext cx="10058397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983">
                  <a:extLst>
                    <a:ext uri="{9D8B030D-6E8A-4147-A177-3AD203B41FA5}">
                      <a16:colId xmlns:a16="http://schemas.microsoft.com/office/drawing/2014/main" val="3160340343"/>
                    </a:ext>
                  </a:extLst>
                </a:gridCol>
                <a:gridCol w="2860646">
                  <a:extLst>
                    <a:ext uri="{9D8B030D-6E8A-4147-A177-3AD203B41FA5}">
                      <a16:colId xmlns:a16="http://schemas.microsoft.com/office/drawing/2014/main" val="3400342435"/>
                    </a:ext>
                  </a:extLst>
                </a:gridCol>
                <a:gridCol w="2596768">
                  <a:extLst>
                    <a:ext uri="{9D8B030D-6E8A-4147-A177-3AD203B41FA5}">
                      <a16:colId xmlns:a16="http://schemas.microsoft.com/office/drawing/2014/main" val="673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14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 Interest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$3,547,570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$3,230,101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67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Non-Interest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$1,235,410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$1,082,522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94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Non-Interest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$4,170,173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$3,729,774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74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Net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$612,807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$582,849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65989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DBE0724-F171-4A02-B5F5-68D2A7A43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61" y="1085070"/>
            <a:ext cx="1420491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BD16-5293-4539-AA4E-DA641C69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4014908" cy="3941345"/>
          </a:xfrm>
        </p:spPr>
        <p:txBody>
          <a:bodyPr>
            <a:normAutofit/>
          </a:bodyPr>
          <a:lstStyle/>
          <a:p>
            <a:r>
              <a:rPr lang="en-US" sz="51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D739-9133-4F47-8201-159C1E5F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585593"/>
            <a:ext cx="5132665" cy="40480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Questions may be submitted by email to </a:t>
            </a:r>
            <a:r>
              <a:rPr lang="en-US" dirty="0">
                <a:hlinkClick r:id="rId2"/>
              </a:rPr>
              <a:t>ask@daymetcu.com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4D3C1-0E79-44B7-B887-91AA5B99D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233" y="1094651"/>
            <a:ext cx="1420491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40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264</TotalTime>
  <Words>219</Words>
  <Application>Microsoft Office PowerPoint</Application>
  <PresentationFormat>Widescreen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Bookman Old Style</vt:lpstr>
      <vt:lpstr>Century Gothic</vt:lpstr>
      <vt:lpstr>Wingdings</vt:lpstr>
      <vt:lpstr>Wood Type</vt:lpstr>
      <vt:lpstr>2022 Year in Review</vt:lpstr>
      <vt:lpstr>Our Board of Directors</vt:lpstr>
      <vt:lpstr>2022 Highlights</vt:lpstr>
      <vt:lpstr>Statements of Financial  Condition</vt:lpstr>
      <vt:lpstr>Statements of Financial  Condition</vt:lpstr>
      <vt:lpstr>Statements of Income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Year in Review</dc:title>
  <dc:creator>Jaime Crooks</dc:creator>
  <cp:lastModifiedBy>Jaime Crooks</cp:lastModifiedBy>
  <cp:revision>28</cp:revision>
  <dcterms:created xsi:type="dcterms:W3CDTF">2020-07-07T13:30:35Z</dcterms:created>
  <dcterms:modified xsi:type="dcterms:W3CDTF">2023-04-18T17:15:05Z</dcterms:modified>
</cp:coreProperties>
</file>